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8" r:id="rId2"/>
    <p:sldId id="260" r:id="rId3"/>
    <p:sldId id="268" r:id="rId4"/>
    <p:sldId id="263" r:id="rId5"/>
    <p:sldId id="264" r:id="rId6"/>
    <p:sldId id="265" r:id="rId7"/>
    <p:sldId id="269" r:id="rId8"/>
    <p:sldId id="267" r:id="rId9"/>
    <p:sldId id="266" r:id="rId10"/>
    <p:sldId id="270" r:id="rId11"/>
    <p:sldId id="271" r:id="rId12"/>
    <p:sldId id="262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1" r:id="rId21"/>
    <p:sldId id="283" r:id="rId22"/>
    <p:sldId id="284" r:id="rId23"/>
    <p:sldId id="285" r:id="rId24"/>
    <p:sldId id="286" r:id="rId25"/>
    <p:sldId id="287" r:id="rId26"/>
    <p:sldId id="291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6/13/2021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6/13/2021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6/13/2021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6/13/2021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6/13/2021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6/13/2021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6/13/2021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6/13/2021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6/13/2021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6/13/2021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6/13/2021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6/13/2021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FIRESTORE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Uvod</a:t>
            </a:r>
            <a:r>
              <a:rPr lang="en-US" dirty="0"/>
              <a:t> u cloud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Cloud Firestore model podataka – primer 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800" dirty="0"/>
              <a:t>Kolekcija: </a:t>
            </a:r>
            <a:r>
              <a:rPr lang="en-US" sz="2800" b="1" dirty="0"/>
              <a:t>users</a:t>
            </a:r>
            <a:endParaRPr lang="sr-Latn-RS" sz="2800" b="1" dirty="0"/>
          </a:p>
          <a:p>
            <a:pPr lvl="1"/>
            <a:r>
              <a:rPr lang="sr-Latn-RS" sz="2600" dirty="0"/>
              <a:t>sstanimirovic</a:t>
            </a:r>
            <a:endParaRPr lang="en-US" sz="2600" dirty="0"/>
          </a:p>
          <a:p>
            <a:pPr lvl="2"/>
            <a:r>
              <a:rPr lang="en-US" sz="2400" dirty="0"/>
              <a:t>name: “Stefan”</a:t>
            </a:r>
          </a:p>
          <a:p>
            <a:pPr lvl="2"/>
            <a:r>
              <a:rPr lang="en-US" sz="2400" dirty="0"/>
              <a:t>surname: “</a:t>
            </a:r>
            <a:r>
              <a:rPr lang="en-US" sz="2400" dirty="0" err="1"/>
              <a:t>Stanimirovic</a:t>
            </a:r>
            <a:r>
              <a:rPr lang="en-US" sz="2400" dirty="0"/>
              <a:t>”</a:t>
            </a:r>
          </a:p>
          <a:p>
            <a:pPr lvl="2"/>
            <a:r>
              <a:rPr lang="en-US" sz="2400" dirty="0"/>
              <a:t>age: 31</a:t>
            </a:r>
          </a:p>
          <a:p>
            <a:pPr lvl="1"/>
            <a:r>
              <a:rPr lang="en-US" sz="2600" dirty="0" err="1"/>
              <a:t>jmatejic</a:t>
            </a:r>
            <a:endParaRPr lang="en-US" sz="2600" dirty="0"/>
          </a:p>
          <a:p>
            <a:pPr lvl="2"/>
            <a:r>
              <a:rPr lang="en-US" sz="2400" dirty="0"/>
              <a:t>name: “Jelena”</a:t>
            </a:r>
          </a:p>
          <a:p>
            <a:pPr lvl="2"/>
            <a:r>
              <a:rPr lang="en-US" sz="2400" dirty="0"/>
              <a:t>surname: “</a:t>
            </a:r>
            <a:r>
              <a:rPr lang="en-US" sz="2400" dirty="0" err="1"/>
              <a:t>Matejic</a:t>
            </a:r>
            <a:r>
              <a:rPr lang="en-US" sz="2400" dirty="0"/>
              <a:t>”</a:t>
            </a:r>
          </a:p>
          <a:p>
            <a:pPr lvl="2"/>
            <a:r>
              <a:rPr lang="en-US" sz="2400" dirty="0"/>
              <a:t>age: 26</a:t>
            </a:r>
          </a:p>
        </p:txBody>
      </p:sp>
    </p:spTree>
    <p:extLst>
      <p:ext uri="{BB962C8B-B14F-4D97-AF65-F5344CB8AC3E}">
        <p14:creationId xmlns:p14="http://schemas.microsoft.com/office/powerpoint/2010/main" val="378858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Cloud Firestore model podataka –</a:t>
            </a:r>
            <a:r>
              <a:rPr lang="en-US" sz="3800" dirty="0"/>
              <a:t> </a:t>
            </a:r>
            <a:r>
              <a:rPr lang="en-US" sz="3800" dirty="0" err="1"/>
              <a:t>napomene</a:t>
            </a:r>
            <a:r>
              <a:rPr lang="sr-Latn-RS" sz="3800" dirty="0"/>
              <a:t> 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Cloud </a:t>
            </a:r>
            <a:r>
              <a:rPr lang="en-US" sz="2800" dirty="0" err="1"/>
              <a:t>Firestore</a:t>
            </a:r>
            <a:r>
              <a:rPr lang="en-US" sz="2800" dirty="0"/>
              <a:t> je </a:t>
            </a:r>
            <a:r>
              <a:rPr lang="en-US" sz="2800" b="1" i="1" dirty="0" err="1"/>
              <a:t>schemaless</a:t>
            </a:r>
            <a:r>
              <a:rPr lang="en-US" sz="2800" dirty="0"/>
              <a:t> – </a:t>
            </a:r>
            <a:r>
              <a:rPr lang="en-US" sz="2800" dirty="0" err="1"/>
              <a:t>nema</a:t>
            </a:r>
            <a:r>
              <a:rPr lang="en-US" sz="2800" dirty="0"/>
              <a:t> </a:t>
            </a:r>
            <a:r>
              <a:rPr lang="en-US" sz="2800" dirty="0" err="1"/>
              <a:t>ograni</a:t>
            </a:r>
            <a:r>
              <a:rPr lang="sr-Latn-RS" sz="2800" dirty="0"/>
              <a:t>čenja nad poljima koja se mogu naći u dokumentima, kao i tipu podataka koji mogu biti vrednosti polja.</a:t>
            </a:r>
          </a:p>
          <a:p>
            <a:r>
              <a:rPr lang="sr-Latn-RS" sz="2800" dirty="0"/>
              <a:t>Dokumenti iz iste kolekcije mogu sadžati različita polja i čuvati različite tipove podataka.</a:t>
            </a:r>
          </a:p>
          <a:p>
            <a:r>
              <a:rPr lang="sr-Latn-RS" sz="2800" dirty="0"/>
              <a:t>Kolekcije mogu sadržati </a:t>
            </a:r>
            <a:r>
              <a:rPr lang="sr-Latn-RS" sz="2800" b="1" i="1" dirty="0"/>
              <a:t>jedino</a:t>
            </a:r>
            <a:r>
              <a:rPr lang="sr-Latn-RS" sz="2800" dirty="0"/>
              <a:t> dokumente. </a:t>
            </a:r>
          </a:p>
          <a:p>
            <a:pPr algn="just"/>
            <a:r>
              <a:rPr lang="sr-Latn-RS" sz="2800" dirty="0"/>
              <a:t>Naziv dokumenta unutar kolekcije je </a:t>
            </a:r>
            <a:r>
              <a:rPr lang="sr-Latn-RS" sz="2800" b="1" i="1" dirty="0"/>
              <a:t>jedinstven</a:t>
            </a:r>
            <a:r>
              <a:rPr lang="sr-Latn-RS" sz="2800" dirty="0"/>
              <a:t>.</a:t>
            </a:r>
          </a:p>
          <a:p>
            <a:pPr algn="just"/>
            <a:r>
              <a:rPr lang="sr-Latn-RS" sz="2800" dirty="0"/>
              <a:t>Kolekcije ne postoje bez dokumenata.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59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/>
              <a:t>Cloud Firestore tipovi podataka</a:t>
            </a:r>
            <a:endParaRPr lang="en-US" dirty="0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7015206"/>
              </p:ext>
            </p:extLst>
          </p:nvPr>
        </p:nvGraphicFramePr>
        <p:xfrm>
          <a:off x="1280160" y="2193925"/>
          <a:ext cx="9629142" cy="379244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33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9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056">
                <a:tc>
                  <a:txBody>
                    <a:bodyPr/>
                    <a:lstStyle/>
                    <a:p>
                      <a:r>
                        <a:rPr lang="sr-Latn-RS" dirty="0"/>
                        <a:t>Tip podatka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Opis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Primer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rPr lang="sr-Latn-RS" dirty="0"/>
                        <a:t>arra</a:t>
                      </a:r>
                      <a:r>
                        <a:rPr lang="en-US" dirty="0"/>
                        <a:t>y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Niz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[1, 2, 3]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 err="1"/>
                        <a:t>boolean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Logi</a:t>
                      </a:r>
                      <a:r>
                        <a:rPr lang="sr-Latn-RS" dirty="0"/>
                        <a:t>čka vrednost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true, false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/>
                        <a:t>timestamp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Datum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vreme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March 15, 2020 at 12:00:00 AM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Brojevna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vrednost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-4, 5.556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89616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/>
                        <a:t>map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Objekat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 </a:t>
                      </a:r>
                      <a:r>
                        <a:rPr lang="en-US" dirty="0" err="1"/>
                        <a:t>ime</a:t>
                      </a:r>
                      <a:r>
                        <a:rPr lang="en-US" dirty="0"/>
                        <a:t>: “</a:t>
                      </a:r>
                      <a:r>
                        <a:rPr lang="en-US" dirty="0" err="1"/>
                        <a:t>Pera</a:t>
                      </a:r>
                      <a:r>
                        <a:rPr lang="en-US" dirty="0"/>
                        <a:t>”, </a:t>
                      </a:r>
                      <a:r>
                        <a:rPr lang="en-US" dirty="0" err="1"/>
                        <a:t>prezime</a:t>
                      </a:r>
                      <a:r>
                        <a:rPr lang="en-US" dirty="0"/>
                        <a:t>: “</a:t>
                      </a:r>
                      <a:r>
                        <a:rPr lang="en-US" dirty="0" err="1"/>
                        <a:t>Peric</a:t>
                      </a:r>
                      <a:r>
                        <a:rPr lang="en-US" dirty="0"/>
                        <a:t>” }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253230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Tekstualna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vrednost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Pera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884603"/>
                  </a:ext>
                </a:extLst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Referenca</a:t>
                      </a:r>
                      <a:r>
                        <a:rPr lang="en-US" dirty="0"/>
                        <a:t> ka </a:t>
                      </a:r>
                      <a:r>
                        <a:rPr lang="en-US" dirty="0" err="1"/>
                        <a:t>drugom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dokumentu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collection/document001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444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Primeri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/>
              <a:t>Kreirati</a:t>
            </a:r>
            <a:r>
              <a:rPr lang="en-US" sz="2800" dirty="0"/>
              <a:t> </a:t>
            </a:r>
            <a:r>
              <a:rPr lang="en-US" sz="2800" dirty="0" err="1"/>
              <a:t>kolekciju</a:t>
            </a:r>
            <a:r>
              <a:rPr lang="en-US" sz="2800" dirty="0"/>
              <a:t> </a:t>
            </a:r>
            <a:r>
              <a:rPr lang="en-US" sz="2800" i="1" dirty="0"/>
              <a:t>customers</a:t>
            </a:r>
            <a:r>
              <a:rPr lang="en-US" sz="2800" dirty="0"/>
              <a:t> u </a:t>
            </a:r>
            <a:r>
              <a:rPr lang="en-US" sz="2800" dirty="0" err="1"/>
              <a:t>kojoj</a:t>
            </a:r>
            <a:r>
              <a:rPr lang="en-US" sz="2800" dirty="0"/>
              <a:t> </a:t>
            </a:r>
            <a:r>
              <a:rPr lang="en-US" sz="2800" dirty="0" err="1"/>
              <a:t>svaki</a:t>
            </a:r>
            <a:r>
              <a:rPr lang="en-US" sz="2800" dirty="0"/>
              <a:t> </a:t>
            </a:r>
            <a:r>
              <a:rPr lang="en-US" sz="2800" dirty="0" err="1"/>
              <a:t>dokument</a:t>
            </a:r>
            <a:r>
              <a:rPr lang="sr-Latn-RS" sz="2800" dirty="0"/>
              <a:t> sadrži sledeća polja:</a:t>
            </a:r>
          </a:p>
          <a:p>
            <a:pPr lvl="1"/>
            <a:r>
              <a:rPr lang="sr-Latn-RS" sz="2200" dirty="0"/>
              <a:t>Name (string),</a:t>
            </a:r>
          </a:p>
          <a:p>
            <a:pPr lvl="1"/>
            <a:r>
              <a:rPr lang="sr-Latn-RS" sz="2200" dirty="0"/>
              <a:t>Age (number – ceo broj),</a:t>
            </a:r>
          </a:p>
          <a:p>
            <a:pPr lvl="1"/>
            <a:r>
              <a:rPr lang="sr-Latn-RS" sz="2200" dirty="0"/>
              <a:t>Addresses (niz stringova),</a:t>
            </a:r>
          </a:p>
          <a:p>
            <a:pPr lvl="1"/>
            <a:r>
              <a:rPr lang="sr-Latn-RS" sz="2200" dirty="0"/>
              <a:t>Salary (number – decimalni broj).</a:t>
            </a:r>
          </a:p>
          <a:p>
            <a:r>
              <a:rPr lang="en-US" sz="2800" dirty="0" err="1"/>
              <a:t>Kreirati</a:t>
            </a:r>
            <a:r>
              <a:rPr lang="en-US" sz="2800" dirty="0"/>
              <a:t> </a:t>
            </a:r>
            <a:r>
              <a:rPr lang="en-US" sz="2800" dirty="0" err="1"/>
              <a:t>kolekciju</a:t>
            </a:r>
            <a:r>
              <a:rPr lang="en-US" sz="2800" dirty="0"/>
              <a:t> </a:t>
            </a:r>
            <a:r>
              <a:rPr lang="sr-Latn-RS" sz="2800" i="1" dirty="0"/>
              <a:t>tasks</a:t>
            </a:r>
            <a:r>
              <a:rPr lang="en-US" sz="2800" dirty="0"/>
              <a:t> u </a:t>
            </a:r>
            <a:r>
              <a:rPr lang="en-US" sz="2800" dirty="0" err="1"/>
              <a:t>kojoj</a:t>
            </a:r>
            <a:r>
              <a:rPr lang="en-US" sz="2800" dirty="0"/>
              <a:t> </a:t>
            </a:r>
            <a:r>
              <a:rPr lang="en-US" sz="2800" dirty="0" err="1"/>
              <a:t>svaki</a:t>
            </a:r>
            <a:r>
              <a:rPr lang="en-US" sz="2800" dirty="0"/>
              <a:t> </a:t>
            </a:r>
            <a:r>
              <a:rPr lang="en-US" sz="2800" dirty="0" err="1"/>
              <a:t>dokument</a:t>
            </a:r>
            <a:r>
              <a:rPr lang="sr-Latn-RS" sz="2800" dirty="0"/>
              <a:t> sadrži sledeća polja:</a:t>
            </a:r>
          </a:p>
          <a:p>
            <a:pPr lvl="1"/>
            <a:r>
              <a:rPr lang="sr-Latn-RS" sz="2200" dirty="0"/>
              <a:t>Title (string),</a:t>
            </a:r>
          </a:p>
          <a:p>
            <a:pPr lvl="1"/>
            <a:r>
              <a:rPr lang="sr-Latn-RS" sz="2200" dirty="0"/>
              <a:t>Start Date (timestamp),</a:t>
            </a:r>
          </a:p>
          <a:p>
            <a:pPr lvl="1"/>
            <a:r>
              <a:rPr lang="sr-Latn-RS" sz="2200" dirty="0"/>
              <a:t>Due Date (timestamp – ne mora svaki dokument da ima ovo polje),</a:t>
            </a:r>
          </a:p>
          <a:p>
            <a:pPr lvl="1"/>
            <a:r>
              <a:rPr lang="sr-Latn-RS" sz="2200" dirty="0"/>
              <a:t>Priority (boolean),</a:t>
            </a:r>
          </a:p>
          <a:p>
            <a:pPr lvl="1"/>
            <a:r>
              <a:rPr lang="sr-Latn-RS" sz="2200" dirty="0"/>
              <a:t>Description (string).</a:t>
            </a:r>
          </a:p>
          <a:p>
            <a:pPr lvl="1"/>
            <a:endParaRPr lang="sr-Latn-RS" sz="2600" dirty="0"/>
          </a:p>
        </p:txBody>
      </p:sp>
    </p:spTree>
    <p:extLst>
      <p:ext uri="{BB962C8B-B14F-4D97-AF65-F5344CB8AC3E}">
        <p14:creationId xmlns:p14="http://schemas.microsoft.com/office/powerpoint/2010/main" val="405235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Povezivanje aplikacije sa bazom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235137"/>
            <a:ext cx="9628632" cy="4387604"/>
          </a:xfrm>
        </p:spPr>
        <p:txBody>
          <a:bodyPr>
            <a:normAutofit fontScale="25000" lnSpcReduction="20000"/>
          </a:bodyPr>
          <a:lstStyle/>
          <a:p>
            <a:pPr>
              <a:spcBef>
                <a:spcPts val="600"/>
              </a:spcBef>
            </a:pPr>
            <a:r>
              <a:rPr lang="sr-Latn-RS" sz="9600" dirty="0"/>
              <a:t>Kliknuti na dugme „Project overview“.</a:t>
            </a:r>
          </a:p>
          <a:p>
            <a:pPr>
              <a:spcBef>
                <a:spcPts val="600"/>
              </a:spcBef>
            </a:pPr>
            <a:r>
              <a:rPr lang="sr-Latn-RS" sz="9600" dirty="0"/>
              <a:t>Dobićete deo koda koji je potrebno kopirati pre završetka </a:t>
            </a:r>
            <a:r>
              <a:rPr lang="en-US" sz="9600" dirty="0"/>
              <a:t>&lt;body&gt; </a:t>
            </a:r>
            <a:r>
              <a:rPr lang="en-US" sz="9600" dirty="0" err="1"/>
              <a:t>taga</a:t>
            </a:r>
            <a:r>
              <a:rPr lang="en-US" sz="9600" dirty="0"/>
              <a:t>, a pre </a:t>
            </a:r>
            <a:r>
              <a:rPr lang="en-US" sz="9600" dirty="0" err="1"/>
              <a:t>importa</a:t>
            </a:r>
            <a:r>
              <a:rPr lang="en-US" sz="9600" dirty="0"/>
              <a:t> </a:t>
            </a:r>
            <a:r>
              <a:rPr lang="en-US" sz="9600" dirty="0" err="1"/>
              <a:t>na</a:t>
            </a:r>
            <a:r>
              <a:rPr lang="sr-Latn-RS" sz="9600" dirty="0"/>
              <a:t>šeg </a:t>
            </a:r>
            <a:r>
              <a:rPr lang="en-US" sz="9600" dirty="0" err="1"/>
              <a:t>js</a:t>
            </a:r>
            <a:r>
              <a:rPr lang="en-US" sz="9600" dirty="0"/>
              <a:t> </a:t>
            </a:r>
            <a:r>
              <a:rPr lang="en-US" sz="9600" dirty="0" err="1"/>
              <a:t>fajla</a:t>
            </a:r>
            <a:r>
              <a:rPr lang="en-US" sz="96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9600" dirty="0" err="1"/>
              <a:t>Kod</a:t>
            </a:r>
            <a:r>
              <a:rPr lang="en-US" sz="9600" dirty="0"/>
              <a:t> </a:t>
            </a:r>
            <a:r>
              <a:rPr lang="en-US" sz="9600" dirty="0" err="1"/>
              <a:t>izgleda</a:t>
            </a:r>
            <a:r>
              <a:rPr lang="en-US" sz="9600" dirty="0"/>
              <a:t> </a:t>
            </a:r>
            <a:r>
              <a:rPr lang="en-US" sz="9600" dirty="0" err="1"/>
              <a:t>otprilike</a:t>
            </a:r>
            <a:r>
              <a:rPr lang="en-US" sz="9600" dirty="0"/>
              <a:t> </a:t>
            </a:r>
            <a:r>
              <a:rPr lang="en-US" sz="9600" dirty="0" err="1"/>
              <a:t>ovako</a:t>
            </a:r>
            <a:r>
              <a:rPr lang="en-US" sz="96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&lt;!-- The core Firebase JS SDK is always required and must be listed first --&gt;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&lt;script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="https://www.gstatic.com/firebasejs/8.6.7/firebase-app.js"&gt;&lt;/script&gt;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&lt;script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="https://www.gstatic.com/firebasejs/8.6.7/firebase-firestore.js"&gt;&lt;/script&gt;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&lt;script&gt;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// Your web app's Firebase configuration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var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firebaseConfig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= 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apiKey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"AIzaSyAmG4v4Q76gkEX8mpds7f54BA0FAuVHe88",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authDomain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"baze-db244.firebaseapp.com",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databaseURL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"https://baze-db244.firebaseio.com",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projectId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"baze-db244",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storageBucket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"baze-db244.appspot.com",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messagingSenderId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"706752624959",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appId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"1:706752624959:web:ee7751f756e70bdc147b8a",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 "G-NPX51YG1KE"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// Initialize Firebase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firebase.initializeApp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firebaseConfig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let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firebase.firestore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 &lt;/script&gt;</a:t>
            </a:r>
          </a:p>
          <a:p>
            <a:pPr marL="0" indent="0">
              <a:buNone/>
            </a:pPr>
            <a:r>
              <a:rPr lang="sr-Latn-RS" sz="2800" dirty="0"/>
              <a:t> </a:t>
            </a:r>
            <a:endParaRPr lang="sr-Latn-RS" sz="2200" dirty="0"/>
          </a:p>
          <a:p>
            <a:pPr lvl="1"/>
            <a:endParaRPr lang="sr-Latn-RS" sz="2600" dirty="0"/>
          </a:p>
        </p:txBody>
      </p:sp>
    </p:spTree>
    <p:extLst>
      <p:ext uri="{BB962C8B-B14F-4D97-AF65-F5344CB8AC3E}">
        <p14:creationId xmlns:p14="http://schemas.microsoft.com/office/powerpoint/2010/main" val="191148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Čitanje podataka iz dokumenta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800" dirty="0">
                <a:solidFill>
                  <a:srgbClr val="3C4743"/>
                </a:solidFill>
              </a:rPr>
              <a:t>Za </a:t>
            </a:r>
            <a:r>
              <a:rPr lang="en-US" sz="2800" dirty="0" err="1">
                <a:solidFill>
                  <a:srgbClr val="3C4743"/>
                </a:solidFill>
              </a:rPr>
              <a:t>pristup</a:t>
            </a:r>
            <a:r>
              <a:rPr lang="en-US" sz="2800" dirty="0">
                <a:solidFill>
                  <a:srgbClr val="3C4743"/>
                </a:solidFill>
              </a:rPr>
              <a:t> </a:t>
            </a:r>
            <a:r>
              <a:rPr lang="en-US" sz="2800" dirty="0" err="1">
                <a:solidFill>
                  <a:srgbClr val="3C4743"/>
                </a:solidFill>
              </a:rPr>
              <a:t>kolekciji</a:t>
            </a:r>
            <a:r>
              <a:rPr lang="en-US" sz="2800" dirty="0">
                <a:solidFill>
                  <a:srgbClr val="3C4743"/>
                </a:solidFill>
              </a:rPr>
              <a:t>:</a:t>
            </a:r>
            <a:endParaRPr lang="sr-Latn-RS" sz="2800" dirty="0">
              <a:solidFill>
                <a:srgbClr val="3C4743"/>
              </a:solidFill>
            </a:endParaRPr>
          </a:p>
          <a:p>
            <a:pPr marL="0" lvl="0" indent="0"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 coll1 = </a:t>
            </a:r>
            <a:r>
              <a:rPr lang="en-US" sz="17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db.collection</a:t>
            </a: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('customers');</a:t>
            </a:r>
            <a:endParaRPr lang="sr-Latn-RS" sz="17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console.log(coll1);</a:t>
            </a:r>
            <a:endParaRPr lang="sr-Latn-RS" sz="2600" dirty="0">
              <a:solidFill>
                <a:srgbClr val="3C4743"/>
              </a:solidFill>
            </a:endParaRPr>
          </a:p>
          <a:p>
            <a:pPr lvl="0"/>
            <a:r>
              <a:rPr lang="sr-Latn-RS" sz="2800" dirty="0">
                <a:solidFill>
                  <a:srgbClr val="3C4743"/>
                </a:solidFill>
              </a:rPr>
              <a:t>Za </a:t>
            </a:r>
            <a:r>
              <a:rPr lang="en-US" sz="2800" dirty="0" err="1">
                <a:solidFill>
                  <a:srgbClr val="3C4743"/>
                </a:solidFill>
              </a:rPr>
              <a:t>pristup</a:t>
            </a:r>
            <a:r>
              <a:rPr lang="sr-Latn-RS" sz="2800" dirty="0">
                <a:solidFill>
                  <a:srgbClr val="3C4743"/>
                </a:solidFill>
              </a:rPr>
              <a:t> dokument</a:t>
            </a:r>
            <a:r>
              <a:rPr lang="en-US" sz="2800" dirty="0">
                <a:solidFill>
                  <a:srgbClr val="3C4743"/>
                </a:solidFill>
              </a:rPr>
              <a:t>u</a:t>
            </a:r>
            <a:r>
              <a:rPr lang="sr-Latn-RS" sz="2800" dirty="0">
                <a:solidFill>
                  <a:srgbClr val="3C4743"/>
                </a:solidFill>
              </a:rPr>
              <a:t>:</a:t>
            </a:r>
          </a:p>
          <a:p>
            <a:pPr marL="0" lvl="0" indent="0"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 c1 = coll1.doc('customer-01’);</a:t>
            </a:r>
            <a:endParaRPr lang="sr-Latn-RS" sz="17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console.log(c1);</a:t>
            </a:r>
          </a:p>
          <a:p>
            <a:r>
              <a:rPr lang="en-US" sz="2800" dirty="0" err="1"/>
              <a:t>Mogu</a:t>
            </a:r>
            <a:r>
              <a:rPr lang="sr-Latn-RS" sz="2800" dirty="0"/>
              <a:t>će je direktno pristupiti dokument</a:t>
            </a:r>
            <a:r>
              <a:rPr lang="en-US" sz="2800" dirty="0"/>
              <a:t>u</a:t>
            </a:r>
            <a:r>
              <a:rPr lang="sr-Latn-RS" sz="2800" dirty="0"/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c2 = db.doc('customers/customer-01');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console.log(c2);</a:t>
            </a:r>
            <a:endParaRPr lang="sr-Latn-RS" sz="2200" dirty="0"/>
          </a:p>
          <a:p>
            <a:pPr lvl="1"/>
            <a:endParaRPr lang="sr-Latn-RS" sz="2600" dirty="0"/>
          </a:p>
        </p:txBody>
      </p:sp>
    </p:spTree>
    <p:extLst>
      <p:ext uri="{BB962C8B-B14F-4D97-AF65-F5344CB8AC3E}">
        <p14:creationId xmlns:p14="http://schemas.microsoft.com/office/powerpoint/2010/main" val="245693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Dodavanje dokumenta u kolekciju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/>
          </a:bodyPr>
          <a:lstStyle/>
          <a:p>
            <a:pPr lvl="0"/>
            <a:r>
              <a:rPr lang="en-US" sz="4000" dirty="0">
                <a:solidFill>
                  <a:srgbClr val="3C4743"/>
                </a:solidFill>
              </a:rPr>
              <a:t>Za </a:t>
            </a:r>
            <a:r>
              <a:rPr lang="en-US" sz="4000" dirty="0" err="1">
                <a:solidFill>
                  <a:srgbClr val="3C4743"/>
                </a:solidFill>
              </a:rPr>
              <a:t>dodavanje</a:t>
            </a:r>
            <a:r>
              <a:rPr lang="en-US" sz="4000" dirty="0">
                <a:solidFill>
                  <a:srgbClr val="3C4743"/>
                </a:solidFill>
              </a:rPr>
              <a:t> </a:t>
            </a:r>
            <a:r>
              <a:rPr lang="en-US" sz="4000" dirty="0" err="1">
                <a:solidFill>
                  <a:srgbClr val="3C4743"/>
                </a:solidFill>
              </a:rPr>
              <a:t>novog</a:t>
            </a:r>
            <a:r>
              <a:rPr lang="en-US" sz="4000" dirty="0">
                <a:solidFill>
                  <a:srgbClr val="3C4743"/>
                </a:solidFill>
              </a:rPr>
              <a:t> </a:t>
            </a:r>
            <a:r>
              <a:rPr lang="en-US" sz="4000" dirty="0" err="1">
                <a:solidFill>
                  <a:srgbClr val="3C4743"/>
                </a:solidFill>
              </a:rPr>
              <a:t>dokumenta</a:t>
            </a:r>
            <a:r>
              <a:rPr lang="en-US" sz="4000" dirty="0">
                <a:solidFill>
                  <a:srgbClr val="3C4743"/>
                </a:solidFill>
              </a:rPr>
              <a:t>:</a:t>
            </a:r>
            <a:endParaRPr lang="sr-Latn-RS" sz="4000" dirty="0">
              <a:solidFill>
                <a:srgbClr val="3C4743"/>
              </a:solidFill>
            </a:endParaRP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db.collection</a:t>
            </a: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("customers").doc("customer-02").set({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name: "</a:t>
            </a:r>
            <a:r>
              <a:rPr lang="en-US" sz="17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Laza</a:t>
            </a: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Lazic</a:t>
            </a: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age: 35,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addresses: ["</a:t>
            </a:r>
            <a:r>
              <a:rPr lang="en-US" sz="17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Cacak</a:t>
            </a: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“, “</a:t>
            </a:r>
            <a:r>
              <a:rPr lang="en-US" sz="17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Loznica</a:t>
            </a: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”],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salary: 500.50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.then(function() {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console.log("Customer successfully added!");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.catch(function(error) {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console.error</a:t>
            </a: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 adding customer: ", error);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sr-Latn-RS" sz="2600" dirty="0"/>
          </a:p>
        </p:txBody>
      </p:sp>
    </p:spTree>
    <p:extLst>
      <p:ext uri="{BB962C8B-B14F-4D97-AF65-F5344CB8AC3E}">
        <p14:creationId xmlns:p14="http://schemas.microsoft.com/office/powerpoint/2010/main" val="297113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Dodavanje dokumenta u kolekciju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2800" dirty="0" err="1">
                <a:solidFill>
                  <a:srgbClr val="3C4743"/>
                </a:solidFill>
              </a:rPr>
              <a:t>Ukoliko</a:t>
            </a:r>
            <a:r>
              <a:rPr lang="en-US" sz="2800" dirty="0">
                <a:solidFill>
                  <a:srgbClr val="3C4743"/>
                </a:solidFill>
              </a:rPr>
              <a:t> se </a:t>
            </a:r>
            <a:r>
              <a:rPr lang="en-US" sz="2800" dirty="0" err="1">
                <a:solidFill>
                  <a:srgbClr val="3C4743"/>
                </a:solidFill>
              </a:rPr>
              <a:t>dokumentu</a:t>
            </a:r>
            <a:r>
              <a:rPr lang="en-US" sz="2800" dirty="0">
                <a:solidFill>
                  <a:srgbClr val="3C4743"/>
                </a:solidFill>
              </a:rPr>
              <a:t> ne </a:t>
            </a:r>
            <a:r>
              <a:rPr lang="sr-Latn-RS" sz="2800" dirty="0">
                <a:solidFill>
                  <a:srgbClr val="3C4743"/>
                </a:solidFill>
              </a:rPr>
              <a:t>zada id, onda se kreira novi dokument gde se automatski generiše id za taj dokument.</a:t>
            </a:r>
          </a:p>
          <a:p>
            <a:pPr lvl="0"/>
            <a:r>
              <a:rPr lang="sr-Latn-RS" sz="2800" dirty="0">
                <a:solidFill>
                  <a:srgbClr val="3C4743"/>
                </a:solidFill>
              </a:rPr>
              <a:t>Ukoliko se dokumentu zada id koji ne postoji, onda se kreira novi dokument sa zadatim id-jem, u suprotnom, vrši se ispis preko već postojećeg </a:t>
            </a:r>
            <a:r>
              <a:rPr lang="en-US" sz="2800" dirty="0" err="1">
                <a:solidFill>
                  <a:srgbClr val="3C4743"/>
                </a:solidFill>
              </a:rPr>
              <a:t>dokumenta</a:t>
            </a:r>
            <a:r>
              <a:rPr lang="sr-Latn-RS" sz="2800" dirty="0">
                <a:solidFill>
                  <a:srgbClr val="3C4743"/>
                </a:solidFill>
              </a:rPr>
              <a:t>.</a:t>
            </a:r>
          </a:p>
          <a:p>
            <a:r>
              <a:rPr lang="sr-Latn-RS" sz="2800" dirty="0">
                <a:solidFill>
                  <a:srgbClr val="3C4743"/>
                </a:solidFill>
              </a:rPr>
              <a:t>Ukoliko želimo da dodamo dodatna polja već postojećem </a:t>
            </a:r>
            <a:r>
              <a:rPr lang="en-US" sz="2800" dirty="0" err="1">
                <a:solidFill>
                  <a:srgbClr val="3C4743"/>
                </a:solidFill>
              </a:rPr>
              <a:t>dokumentu</a:t>
            </a:r>
            <a:r>
              <a:rPr lang="sr-Latn-RS" sz="2800" dirty="0">
                <a:solidFill>
                  <a:srgbClr val="3C4743"/>
                </a:solidFill>
              </a:rPr>
              <a:t>, potrebno je koristiti merge komandu:</a:t>
            </a:r>
            <a:endParaRPr lang="en-US" sz="2800" dirty="0">
              <a:solidFill>
                <a:srgbClr val="3C4743"/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db.collection</a:t>
            </a:r>
            <a:r>
              <a:rPr lang="en-US" sz="18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("customers").doc("customer-03").set({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height: 189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 {merge: true})</a:t>
            </a:r>
          </a:p>
          <a:p>
            <a:pPr lvl="0"/>
            <a:endParaRPr lang="sr-Latn-RS" sz="2200" dirty="0"/>
          </a:p>
        </p:txBody>
      </p:sp>
    </p:spTree>
    <p:extLst>
      <p:ext uri="{BB962C8B-B14F-4D97-AF65-F5344CB8AC3E}">
        <p14:creationId xmlns:p14="http://schemas.microsoft.com/office/powerpoint/2010/main" val="269804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E2E7-A2E0-4E48-9BF0-E599785E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/>
              <a:t>Dodavanje dokumenta u kolekciju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03154-53A1-45A1-9658-A491BDECE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5100" dirty="0">
                <a:solidFill>
                  <a:srgbClr val="3C4743"/>
                </a:solidFill>
              </a:rPr>
              <a:t>Za </a:t>
            </a:r>
            <a:r>
              <a:rPr lang="en-US" sz="5100" dirty="0" err="1">
                <a:solidFill>
                  <a:srgbClr val="3C4743"/>
                </a:solidFill>
              </a:rPr>
              <a:t>dodavanje</a:t>
            </a:r>
            <a:r>
              <a:rPr lang="en-US" sz="5100" dirty="0">
                <a:solidFill>
                  <a:srgbClr val="3C4743"/>
                </a:solidFill>
              </a:rPr>
              <a:t> </a:t>
            </a:r>
            <a:r>
              <a:rPr lang="en-US" sz="5100" dirty="0" err="1">
                <a:solidFill>
                  <a:srgbClr val="3C4743"/>
                </a:solidFill>
              </a:rPr>
              <a:t>novog</a:t>
            </a:r>
            <a:r>
              <a:rPr lang="en-US" sz="5100" dirty="0">
                <a:solidFill>
                  <a:srgbClr val="3C4743"/>
                </a:solidFill>
              </a:rPr>
              <a:t> </a:t>
            </a:r>
            <a:r>
              <a:rPr lang="en-US" sz="5100" dirty="0" err="1">
                <a:solidFill>
                  <a:srgbClr val="3C4743"/>
                </a:solidFill>
              </a:rPr>
              <a:t>taska</a:t>
            </a:r>
            <a:r>
              <a:rPr lang="en-US" sz="5100" dirty="0">
                <a:solidFill>
                  <a:srgbClr val="3C4743"/>
                </a:solidFill>
              </a:rPr>
              <a:t>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datum1 = new Date("2021-03-15 19:00:00");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datum2 = new Date("2021-03-15 21:00:00");</a:t>
            </a:r>
          </a:p>
          <a:p>
            <a:pPr marL="0" lvl="0" indent="0">
              <a:spcBef>
                <a:spcPts val="300"/>
              </a:spcBef>
              <a:buNone/>
            </a:pPr>
            <a:endParaRPr lang="en-US" sz="36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a new document in collection "tasks"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db.collection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("tasks").doc("</a:t>
            </a: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fudbal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").set({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title: "</a:t>
            </a: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Fudbal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firebase.firestore.Timestamp.fromDate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(datum1),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due_date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firebase.firestore.Timestamp.fromDate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(datum2),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priority: false,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description: "</a:t>
            </a: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Fudbalica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drustvom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{merge: true})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.then(function() {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console.log("Task successfully added!");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.catch(function(error) {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console.error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 adding task: ", error);</a:t>
            </a:r>
          </a:p>
          <a:p>
            <a:pPr marL="0" lvl="0" indent="0">
              <a:spcBef>
                <a:spcPts val="300"/>
              </a:spcBef>
              <a:buNone/>
            </a:pP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021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E2E7-A2E0-4E48-9BF0-E599785E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/>
              <a:t>Ažuriranje postojećeg dokumenta iz kolekcije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03154-53A1-45A1-9658-A491BDECE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rgbClr val="3C4743"/>
                </a:solidFill>
              </a:rPr>
              <a:t>Za </a:t>
            </a:r>
            <a:r>
              <a:rPr lang="sr-Latn-RS" sz="2600" dirty="0">
                <a:solidFill>
                  <a:srgbClr val="3C4743"/>
                </a:solidFill>
              </a:rPr>
              <a:t>ažuriranje</a:t>
            </a:r>
            <a:r>
              <a:rPr lang="en-US" sz="2600" dirty="0">
                <a:solidFill>
                  <a:srgbClr val="3C4743"/>
                </a:solidFill>
              </a:rPr>
              <a:t> </a:t>
            </a:r>
            <a:r>
              <a:rPr lang="sr-Latn-RS" sz="2600" dirty="0">
                <a:solidFill>
                  <a:srgbClr val="3C4743"/>
                </a:solidFill>
              </a:rPr>
              <a:t>postojećeg dokumenta (bez brisanja kompletnog sadržaja) koristi se metoda update</a:t>
            </a:r>
            <a:r>
              <a:rPr lang="en-US" sz="2600" dirty="0">
                <a:solidFill>
                  <a:srgbClr val="3C4743"/>
                </a:solidFill>
              </a:rPr>
              <a:t>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5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db.collection</a:t>
            </a: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("tasks").doc("</a:t>
            </a:r>
            <a:r>
              <a:rPr lang="en-US" sz="15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fudbal</a:t>
            </a: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").update({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description: "</a:t>
            </a:r>
            <a:r>
              <a:rPr lang="en-US" sz="15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Fudbalica</a:t>
            </a: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drustvom</a:t>
            </a: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ako</a:t>
            </a: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stignem</a:t>
            </a: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.then(function()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console.log("Task successfully updated!");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.catch(function(error) {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console.error</a:t>
            </a: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("Error updating task: ", error);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7505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Šta je Cloud Firestore?</a:t>
            </a:r>
            <a:endParaRPr lang="en-US" sz="38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095131"/>
            <a:ext cx="5901876" cy="4552348"/>
          </a:xfrm>
        </p:spPr>
        <p:txBody>
          <a:bodyPr>
            <a:normAutofit/>
          </a:bodyPr>
          <a:lstStyle/>
          <a:p>
            <a:r>
              <a:rPr lang="sr-Latn-RS" sz="2800" dirty="0"/>
              <a:t>Za razvoj moderne veb aplikacije neophodna je baza podataka.</a:t>
            </a:r>
          </a:p>
          <a:p>
            <a:r>
              <a:rPr lang="sr-Latn-RS" sz="2800" dirty="0"/>
              <a:t>Ukoliko posedujete server, najčešći izbor je MySQL.</a:t>
            </a:r>
          </a:p>
          <a:p>
            <a:r>
              <a:rPr lang="sr-Latn-RS" sz="2800" dirty="0"/>
              <a:t>Ukoliko želite da vaša baza bude na cloudu, jedan od najboljih izbora je Cloud Firestore, razvijen od strane Firebase-a i Google-a.</a:t>
            </a:r>
            <a:endParaRPr lang="en-US" sz="2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00DD3F-EB41-4C56-8272-F2B37370D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518" y="813214"/>
            <a:ext cx="2422838" cy="66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E368C4-900A-4B57-8B33-532F278AC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7" r="24250"/>
          <a:stretch/>
        </p:blipFill>
        <p:spPr bwMode="auto">
          <a:xfrm>
            <a:off x="7086343" y="1958190"/>
            <a:ext cx="4818614" cy="48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Primeri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err="1"/>
              <a:t>Kreirati</a:t>
            </a:r>
            <a:r>
              <a:rPr lang="en-US" sz="2800" dirty="0"/>
              <a:t> </a:t>
            </a:r>
            <a:r>
              <a:rPr lang="en-US" sz="2800" dirty="0" err="1"/>
              <a:t>kolekciju</a:t>
            </a:r>
            <a:r>
              <a:rPr lang="en-US" sz="2800" dirty="0"/>
              <a:t> </a:t>
            </a:r>
            <a:r>
              <a:rPr lang="sr-Latn-RS" sz="2800" i="1" dirty="0"/>
              <a:t>movies</a:t>
            </a:r>
            <a:r>
              <a:rPr lang="en-US" sz="2800" dirty="0"/>
              <a:t> u </a:t>
            </a:r>
            <a:r>
              <a:rPr lang="en-US" sz="2800" dirty="0" err="1"/>
              <a:t>kojoj</a:t>
            </a:r>
            <a:r>
              <a:rPr lang="en-US" sz="2800" dirty="0"/>
              <a:t> </a:t>
            </a:r>
            <a:r>
              <a:rPr lang="en-US" sz="2800" dirty="0" err="1"/>
              <a:t>svaki</a:t>
            </a:r>
            <a:r>
              <a:rPr lang="en-US" sz="2800" dirty="0"/>
              <a:t> </a:t>
            </a:r>
            <a:r>
              <a:rPr lang="en-US" sz="2800" dirty="0" err="1"/>
              <a:t>dokument</a:t>
            </a:r>
            <a:r>
              <a:rPr lang="sr-Latn-RS" sz="2800" dirty="0"/>
              <a:t> sadrži sledeća polja:</a:t>
            </a:r>
          </a:p>
          <a:p>
            <a:pPr lvl="1"/>
            <a:r>
              <a:rPr lang="sr-Latn-RS" sz="2200" dirty="0"/>
              <a:t>Name (string),</a:t>
            </a:r>
          </a:p>
          <a:p>
            <a:pPr lvl="1"/>
            <a:r>
              <a:rPr lang="sr-Latn-RS" sz="2200" dirty="0"/>
              <a:t>Director (objekat koji se sastoji od imena i prezimena režisera),</a:t>
            </a:r>
          </a:p>
          <a:p>
            <a:pPr lvl="1"/>
            <a:r>
              <a:rPr lang="sr-Latn-RS" sz="2200" dirty="0"/>
              <a:t>Release_year (number),</a:t>
            </a:r>
          </a:p>
          <a:p>
            <a:pPr lvl="1"/>
            <a:r>
              <a:rPr lang="sr-Latn-RS" sz="2200" dirty="0"/>
              <a:t>Genres (</a:t>
            </a:r>
            <a:r>
              <a:rPr lang="en-US" sz="2200" dirty="0" err="1"/>
              <a:t>niz</a:t>
            </a:r>
            <a:r>
              <a:rPr lang="en-US" sz="2200" dirty="0"/>
              <a:t> </a:t>
            </a:r>
            <a:r>
              <a:rPr lang="en-US" sz="2200" dirty="0" err="1"/>
              <a:t>stringova</a:t>
            </a:r>
            <a:r>
              <a:rPr lang="sr-Latn-RS" sz="2200" dirty="0"/>
              <a:t>),</a:t>
            </a:r>
          </a:p>
          <a:p>
            <a:pPr lvl="1"/>
            <a:r>
              <a:rPr lang="sr-Latn-RS" sz="2200" dirty="0"/>
              <a:t>Rating (number – decimalni broj).</a:t>
            </a:r>
          </a:p>
          <a:p>
            <a:r>
              <a:rPr lang="sr-Latn-RS" sz="2800" dirty="0"/>
              <a:t>Napisati skript koji:</a:t>
            </a:r>
          </a:p>
          <a:p>
            <a:pPr lvl="1"/>
            <a:r>
              <a:rPr lang="sr-Latn-RS" sz="2600" dirty="0"/>
              <a:t>Dodaje nekoliko filmova u bazu,</a:t>
            </a:r>
          </a:p>
          <a:p>
            <a:pPr lvl="1"/>
            <a:r>
              <a:rPr lang="sr-Latn-RS" sz="2600" dirty="0"/>
              <a:t>Menja podatke o nekim filmovima u bazi,</a:t>
            </a:r>
          </a:p>
          <a:p>
            <a:pPr lvl="1"/>
            <a:r>
              <a:rPr lang="sr-Latn-RS" sz="2600" dirty="0"/>
              <a:t>Dodaje žanr nekom filmu,</a:t>
            </a:r>
          </a:p>
          <a:p>
            <a:pPr lvl="1"/>
            <a:r>
              <a:rPr lang="sr-Latn-RS" sz="2600" dirty="0"/>
              <a:t>Briše žanr nekom filmu,</a:t>
            </a:r>
          </a:p>
          <a:p>
            <a:pPr lvl="1"/>
            <a:r>
              <a:rPr lang="sr-Latn-RS" sz="2600" dirty="0"/>
              <a:t>Menja ime ili prezime nekom režiseru.</a:t>
            </a:r>
          </a:p>
        </p:txBody>
      </p:sp>
    </p:spTree>
    <p:extLst>
      <p:ext uri="{BB962C8B-B14F-4D97-AF65-F5344CB8AC3E}">
        <p14:creationId xmlns:p14="http://schemas.microsoft.com/office/powerpoint/2010/main" val="1916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Primeri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59" y="2190748"/>
            <a:ext cx="10580407" cy="4742711"/>
          </a:xfrm>
        </p:spPr>
        <p:txBody>
          <a:bodyPr>
            <a:normAutofit fontScale="47500" lnSpcReduction="20000"/>
          </a:bodyPr>
          <a:lstStyle/>
          <a:p>
            <a:r>
              <a:rPr lang="sr-Latn-RS" sz="6800" dirty="0"/>
              <a:t>Za dodavanje elementa niza koje je polje dokumenta: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r-Latn-R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 = db.doc(‘movies/movie-01’);</a:t>
            </a:r>
            <a:endParaRPr lang="sr-Latn-RS" sz="35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35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movie.update</a:t>
            </a:r>
            <a:r>
              <a:rPr lang="en-U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genres : </a:t>
            </a:r>
            <a:r>
              <a:rPr lang="en-US" sz="35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firebase.firestore.FieldValue.arrayUnion</a:t>
            </a:r>
            <a:r>
              <a:rPr lang="en-U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(“comedy")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r>
              <a:rPr lang="sr-Latn-RS" sz="6800" dirty="0"/>
              <a:t>Za brisanje elementa niza koje je polje dokumenta: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r-Latn-R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movie.update({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r-Latn-R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genres</a:t>
            </a:r>
            <a:r>
              <a:rPr lang="sr-Latn-R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firebase.firestore.FieldValue.arrayRemove(“</a:t>
            </a:r>
            <a:r>
              <a:rPr lang="en-U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comedy</a:t>
            </a:r>
            <a:r>
              <a:rPr lang="sr-Latn-R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r-Latn-RS" sz="35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en-US" sz="35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r-Latn-RS" sz="6800" dirty="0"/>
              <a:t>Za </a:t>
            </a:r>
            <a:r>
              <a:rPr lang="en-US" sz="6800" dirty="0" err="1"/>
              <a:t>menjanje</a:t>
            </a:r>
            <a:r>
              <a:rPr lang="en-US" sz="6800" dirty="0"/>
              <a:t> </a:t>
            </a:r>
            <a:r>
              <a:rPr lang="en-US" sz="6800" dirty="0" err="1"/>
              <a:t>polja</a:t>
            </a:r>
            <a:r>
              <a:rPr lang="sr-Latn-RS" sz="6800" dirty="0"/>
              <a:t> </a:t>
            </a:r>
            <a:r>
              <a:rPr lang="en-US" sz="6800" dirty="0" err="1"/>
              <a:t>objekta</a:t>
            </a:r>
            <a:r>
              <a:rPr lang="sr-Latn-RS" sz="6800" dirty="0"/>
              <a:t> koje je polje dokumenta: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r-Latn-R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movie.update({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r-Latn-R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“director.name”</a:t>
            </a:r>
            <a:r>
              <a:rPr lang="sr-Latn-R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36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Geogre</a:t>
            </a:r>
            <a:r>
              <a:rPr lang="en-U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sr-Latn-RS" sz="36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sr-Latn-RS" sz="36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en-US" sz="36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9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sr-Latn-RS" sz="29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3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Brisanje</a:t>
            </a:r>
            <a:r>
              <a:rPr lang="en-US" sz="3800" dirty="0"/>
              <a:t> </a:t>
            </a:r>
            <a:r>
              <a:rPr lang="en-US" sz="3800" dirty="0" err="1"/>
              <a:t>dokumenta</a:t>
            </a:r>
            <a:r>
              <a:rPr lang="en-US" sz="3800" dirty="0"/>
              <a:t> </a:t>
            </a:r>
            <a:r>
              <a:rPr lang="en-US" sz="3800" dirty="0" err="1"/>
              <a:t>iz</a:t>
            </a:r>
            <a:r>
              <a:rPr lang="en-US" sz="3800" dirty="0"/>
              <a:t> </a:t>
            </a:r>
            <a:r>
              <a:rPr lang="en-US" sz="3800" dirty="0" err="1"/>
              <a:t>kolekcije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/>
          </a:bodyPr>
          <a:lstStyle/>
          <a:p>
            <a:r>
              <a:rPr lang="en-US" sz="2800" dirty="0"/>
              <a:t>Za </a:t>
            </a:r>
            <a:r>
              <a:rPr lang="en-US" sz="2800" dirty="0" err="1"/>
              <a:t>brisanje</a:t>
            </a:r>
            <a:r>
              <a:rPr lang="en-US" sz="2800" dirty="0"/>
              <a:t> </a:t>
            </a:r>
            <a:r>
              <a:rPr lang="en-US" sz="2800" dirty="0" err="1"/>
              <a:t>dokumenta</a:t>
            </a:r>
            <a:r>
              <a:rPr lang="en-US" sz="2800" dirty="0"/>
              <a:t> </a:t>
            </a:r>
            <a:r>
              <a:rPr lang="en-US" sz="2800" dirty="0" err="1"/>
              <a:t>koristi</a:t>
            </a:r>
            <a:r>
              <a:rPr lang="en-US" sz="2800" dirty="0"/>
              <a:t> se </a:t>
            </a:r>
            <a:r>
              <a:rPr lang="en-US" sz="2800" dirty="0" err="1"/>
              <a:t>metoda</a:t>
            </a:r>
            <a:r>
              <a:rPr lang="en-US" sz="2800" dirty="0"/>
              <a:t> delete()</a:t>
            </a:r>
            <a:r>
              <a:rPr lang="sr-Latn-RS" sz="2600" dirty="0"/>
              <a:t>.</a:t>
            </a:r>
            <a:endParaRPr lang="en-US" sz="2600" dirty="0"/>
          </a:p>
          <a:p>
            <a:r>
              <a:rPr lang="en-US" sz="2600" dirty="0"/>
              <a:t>Za </a:t>
            </a:r>
            <a:r>
              <a:rPr lang="en-US" sz="2600" dirty="0" err="1"/>
              <a:t>brisanje</a:t>
            </a:r>
            <a:r>
              <a:rPr lang="en-US" sz="2600" dirty="0"/>
              <a:t> </a:t>
            </a:r>
            <a:r>
              <a:rPr lang="en-US" sz="2600" dirty="0" err="1"/>
              <a:t>pojedi</a:t>
            </a:r>
            <a:r>
              <a:rPr lang="sr-Latn-RS" sz="2600" dirty="0"/>
              <a:t>načnih polja dokumenta, koristi se </a:t>
            </a:r>
            <a:r>
              <a:rPr lang="en-US" dirty="0" err="1"/>
              <a:t>FieldValue.delete</a:t>
            </a:r>
            <a:r>
              <a:rPr lang="en-US" dirty="0"/>
              <a:t>()</a:t>
            </a:r>
            <a:r>
              <a:rPr lang="sr-Latn-RS" dirty="0"/>
              <a:t> </a:t>
            </a:r>
            <a:r>
              <a:rPr lang="sr-Latn-RS" sz="2600" dirty="0"/>
              <a:t>metoda unutar update() metode:</a:t>
            </a:r>
          </a:p>
          <a:p>
            <a:pPr marL="0" lvl="0" indent="0">
              <a:spcBef>
                <a:spcPts val="600"/>
              </a:spcBef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movie.update({</a:t>
            </a:r>
          </a:p>
          <a:p>
            <a:pPr marL="0" lvl="0" indent="0">
              <a:spcBef>
                <a:spcPts val="600"/>
              </a:spcBef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genres</a:t>
            </a: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firebase.firestore.FieldValue.delete()</a:t>
            </a:r>
          </a:p>
          <a:p>
            <a:pPr marL="0" lvl="0" indent="0">
              <a:spcBef>
                <a:spcPts val="600"/>
              </a:spcBef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en-US" sz="17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sr-Latn-RS" sz="2600" dirty="0"/>
          </a:p>
          <a:p>
            <a:endParaRPr lang="sr-Latn-RS" sz="2600" dirty="0"/>
          </a:p>
        </p:txBody>
      </p:sp>
    </p:spTree>
    <p:extLst>
      <p:ext uri="{BB962C8B-B14F-4D97-AF65-F5344CB8AC3E}">
        <p14:creationId xmlns:p14="http://schemas.microsoft.com/office/powerpoint/2010/main" val="36953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Čitanje dokumenta kao objekta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 fontScale="92500" lnSpcReduction="20000"/>
          </a:bodyPr>
          <a:lstStyle/>
          <a:p>
            <a:r>
              <a:rPr lang="sr-Latn-RS" sz="2800" dirty="0"/>
              <a:t>Kada se dohvati objekat dokumenta, pozvati metodu get():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c1 = db.collection("customers").doc("customer-01");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c1.get().then(function(doc) {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(doc.exists) {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console.log("Document data:", doc.data());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else {</a:t>
            </a:r>
            <a:endParaRPr lang="en-US" sz="17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console.log("No such document!");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}).catch(function(error) {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console.log("Error getting document:", error);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lang="sr-Latn-RS" sz="2600" dirty="0"/>
          </a:p>
          <a:p>
            <a:endParaRPr lang="sr-Latn-RS" sz="2600" dirty="0"/>
          </a:p>
        </p:txBody>
      </p:sp>
    </p:spTree>
    <p:extLst>
      <p:ext uri="{BB962C8B-B14F-4D97-AF65-F5344CB8AC3E}">
        <p14:creationId xmlns:p14="http://schemas.microsoft.com/office/powerpoint/2010/main" val="395596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Čitanje </a:t>
            </a:r>
            <a:r>
              <a:rPr lang="en-US" sz="3800" dirty="0" err="1"/>
              <a:t>svih</a:t>
            </a:r>
            <a:r>
              <a:rPr lang="en-US" sz="3800" dirty="0"/>
              <a:t> </a:t>
            </a:r>
            <a:r>
              <a:rPr lang="sr-Latn-RS" sz="3800" dirty="0"/>
              <a:t>dokumenta </a:t>
            </a:r>
            <a:r>
              <a:rPr lang="en-US" sz="3800" dirty="0" err="1"/>
              <a:t>kolekcije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 fontScale="85000" lnSpcReduction="20000"/>
          </a:bodyPr>
          <a:lstStyle/>
          <a:p>
            <a:r>
              <a:rPr lang="sr-Latn-RS" sz="2800" dirty="0"/>
              <a:t>Kada se dohvati objekat </a:t>
            </a:r>
            <a:r>
              <a:rPr lang="en-US" sz="2800" dirty="0" err="1"/>
              <a:t>kolekcije</a:t>
            </a:r>
            <a:r>
              <a:rPr lang="sr-Latn-RS" sz="2800" dirty="0"/>
              <a:t>, pozvati metodu get()</a:t>
            </a:r>
            <a:r>
              <a:rPr lang="en-US" sz="2800" dirty="0"/>
              <a:t>, a </a:t>
            </a:r>
            <a:r>
              <a:rPr lang="en-US" sz="2800" dirty="0" err="1"/>
              <a:t>unutar</a:t>
            </a:r>
            <a:r>
              <a:rPr lang="en-US" sz="2800" dirty="0"/>
              <a:t> callback </a:t>
            </a:r>
            <a:r>
              <a:rPr lang="en-US" sz="2800" dirty="0" err="1"/>
              <a:t>funkcije</a:t>
            </a:r>
            <a:r>
              <a:rPr lang="en-US" sz="2800" dirty="0"/>
              <a:t> </a:t>
            </a:r>
            <a:r>
              <a:rPr lang="en-US" sz="2800" dirty="0" err="1"/>
              <a:t>unutar</a:t>
            </a:r>
            <a:r>
              <a:rPr lang="en-US" sz="2800" dirty="0"/>
              <a:t> then()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pozvati</a:t>
            </a:r>
            <a:r>
              <a:rPr lang="en-US" sz="2800" dirty="0"/>
              <a:t> </a:t>
            </a:r>
            <a:r>
              <a:rPr lang="en-US" sz="2800" dirty="0" err="1"/>
              <a:t>forEach</a:t>
            </a:r>
            <a:r>
              <a:rPr lang="en-US" sz="2800" dirty="0"/>
              <a:t> </a:t>
            </a:r>
            <a:r>
              <a:rPr lang="en-US" sz="2800" dirty="0" err="1"/>
              <a:t>petlju</a:t>
            </a:r>
            <a:r>
              <a:rPr lang="en-US" sz="2800" dirty="0"/>
              <a:t> za </a:t>
            </a:r>
            <a:r>
              <a:rPr lang="en-US" sz="2800" dirty="0" err="1"/>
              <a:t>svaki</a:t>
            </a:r>
            <a:r>
              <a:rPr lang="en-US" sz="2800" dirty="0"/>
              <a:t> </a:t>
            </a:r>
            <a:r>
              <a:rPr lang="en-US" sz="2800" dirty="0" err="1"/>
              <a:t>dokument</a:t>
            </a:r>
            <a:r>
              <a:rPr lang="en-US" sz="2800" dirty="0"/>
              <a:t> </a:t>
            </a:r>
            <a:r>
              <a:rPr lang="en-US" sz="2800" dirty="0" err="1"/>
              <a:t>iz</a:t>
            </a:r>
            <a:r>
              <a:rPr lang="en-US" sz="2800" dirty="0"/>
              <a:t> </a:t>
            </a:r>
            <a:r>
              <a:rPr lang="en-US" sz="2800" dirty="0" err="1"/>
              <a:t>kolekcije</a:t>
            </a:r>
            <a:r>
              <a:rPr lang="sr-Latn-RS" sz="2800" dirty="0"/>
              <a:t>: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db.collection("customers").get()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.then(function(querySnapshot) {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querySnapshot.forEach(function(doc) {</a:t>
            </a:r>
            <a:endParaRPr lang="en-US" sz="17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console.log(doc.id, " =&gt; ", doc.data());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.catch(function(error) {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console.log("Error getting documents: ", error);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endParaRPr lang="sr-Latn-RS" sz="2600" dirty="0"/>
          </a:p>
        </p:txBody>
      </p:sp>
    </p:spTree>
    <p:extLst>
      <p:ext uri="{BB962C8B-B14F-4D97-AF65-F5344CB8AC3E}">
        <p14:creationId xmlns:p14="http://schemas.microsoft.com/office/powerpoint/2010/main" val="334486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Sortirani </a:t>
            </a:r>
            <a:r>
              <a:rPr lang="en-US" sz="3800" dirty="0" err="1"/>
              <a:t>prikaz</a:t>
            </a:r>
            <a:r>
              <a:rPr lang="sr-Latn-RS" sz="3800" dirty="0"/>
              <a:t> dokumenta </a:t>
            </a:r>
            <a:r>
              <a:rPr lang="en-US" sz="3800" dirty="0" err="1"/>
              <a:t>kolekcije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59" y="2190749"/>
            <a:ext cx="10127647" cy="4600668"/>
          </a:xfrm>
        </p:spPr>
        <p:txBody>
          <a:bodyPr>
            <a:normAutofit fontScale="62500" lnSpcReduction="20000"/>
          </a:bodyPr>
          <a:lstStyle/>
          <a:p>
            <a:r>
              <a:rPr lang="sr-Latn-RS" sz="2800" dirty="0"/>
              <a:t>Može se postaviti redosled po kojem se prikazuju dokumenti uz pomoć orderBy metode.</a:t>
            </a:r>
          </a:p>
          <a:p>
            <a:pPr>
              <a:spcBef>
                <a:spcPts val="600"/>
              </a:spcBef>
            </a:pPr>
            <a:r>
              <a:rPr lang="sr-Latn-RS" sz="2800" dirty="0"/>
              <a:t>orderBy(</a:t>
            </a:r>
            <a:r>
              <a:rPr lang="en-US" sz="2800" dirty="0"/>
              <a:t>field, order) prima </a:t>
            </a:r>
            <a:r>
              <a:rPr lang="en-US" sz="2800" dirty="0" err="1"/>
              <a:t>dva</a:t>
            </a:r>
            <a:r>
              <a:rPr lang="en-US" sz="2800" dirty="0"/>
              <a:t> </a:t>
            </a:r>
            <a:r>
              <a:rPr lang="en-US" sz="2800" dirty="0" err="1"/>
              <a:t>stringa</a:t>
            </a:r>
            <a:r>
              <a:rPr lang="en-US" sz="2800" dirty="0"/>
              <a:t> </a:t>
            </a:r>
            <a:r>
              <a:rPr lang="en-US" sz="2800" dirty="0" err="1"/>
              <a:t>kao</a:t>
            </a:r>
            <a:r>
              <a:rPr lang="en-US" sz="2800" dirty="0"/>
              <a:t> </a:t>
            </a:r>
            <a:r>
              <a:rPr lang="en-US" sz="2800" dirty="0" err="1"/>
              <a:t>parametre</a:t>
            </a:r>
            <a:r>
              <a:rPr lang="en-US" sz="2800" dirty="0"/>
              <a:t>, </a:t>
            </a:r>
            <a:r>
              <a:rPr lang="en-US" sz="2800" dirty="0" err="1"/>
              <a:t>pri</a:t>
            </a:r>
            <a:r>
              <a:rPr lang="en-US" sz="2800" dirty="0"/>
              <a:t> </a:t>
            </a:r>
            <a:r>
              <a:rPr lang="sr-Latn-RS" sz="2800" dirty="0"/>
              <a:t>čemu je:</a:t>
            </a:r>
          </a:p>
          <a:p>
            <a:pPr lvl="1"/>
            <a:r>
              <a:rPr lang="sr-Latn-RS" sz="2600" dirty="0"/>
              <a:t>field – naziv polja po kojem se vrši sortiranje,</a:t>
            </a:r>
          </a:p>
          <a:p>
            <a:pPr lvl="1"/>
            <a:r>
              <a:rPr lang="sr-Latn-RS" sz="2600" dirty="0"/>
              <a:t>order – opcioni parametar, koji može biti „asc“ – rastući poredak, ili „desc“ – opadajući poredak</a:t>
            </a:r>
          </a:p>
          <a:p>
            <a:pPr>
              <a:spcBef>
                <a:spcPts val="600"/>
              </a:spcBef>
            </a:pPr>
            <a:r>
              <a:rPr lang="sr-Latn-RS" sz="2800" dirty="0"/>
              <a:t>Može se pozvati više orderBy metoda, ali se u tom slučaju ručno mora formirati </a:t>
            </a:r>
            <a:r>
              <a:rPr lang="sr-Latn-RS" sz="2800" b="1" i="1" dirty="0"/>
              <a:t>složeni (kompozitni) indeks u bazi za ta polja.</a:t>
            </a:r>
            <a:endParaRPr lang="sr-Latn-RS" sz="2800" dirty="0"/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db.collection("customers")</a:t>
            </a: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700" dirty="0" err="1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orderBy</a:t>
            </a: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(“name”, “desc”)</a:t>
            </a: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.get() </a:t>
            </a:r>
            <a:endParaRPr lang="en-US" sz="17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.then(function(querySnapshot) {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querySnapshot.forEach(function(doc) {</a:t>
            </a:r>
            <a:endParaRPr lang="en-US" sz="17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console.log(doc.id, " =&gt; ", doc.data());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.catch(function(error) {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console.log("Error getting documents: ", error);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</p:txBody>
      </p:sp>
    </p:spTree>
    <p:extLst>
      <p:ext uri="{BB962C8B-B14F-4D97-AF65-F5344CB8AC3E}">
        <p14:creationId xmlns:p14="http://schemas.microsoft.com/office/powerpoint/2010/main" val="299653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Ograni</a:t>
            </a:r>
            <a:r>
              <a:rPr lang="sr-Latn-RS" sz="3800" dirty="0"/>
              <a:t>čeni</a:t>
            </a:r>
            <a:r>
              <a:rPr lang="en-US" sz="3800" dirty="0"/>
              <a:t> </a:t>
            </a:r>
            <a:r>
              <a:rPr lang="en-US" sz="3800" dirty="0" err="1"/>
              <a:t>prikaz</a:t>
            </a:r>
            <a:r>
              <a:rPr lang="sr-Latn-RS" sz="3800" dirty="0"/>
              <a:t> dokumenta </a:t>
            </a:r>
            <a:r>
              <a:rPr lang="en-US" sz="3800" dirty="0" err="1"/>
              <a:t>kolekcije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 fontScale="92500" lnSpcReduction="20000"/>
          </a:bodyPr>
          <a:lstStyle/>
          <a:p>
            <a:r>
              <a:rPr lang="sr-Latn-RS" sz="2800" dirty="0"/>
              <a:t>Može se odrediti broj dokumenata koji se prikazuje pozivom metode limit(x), gde je x broj dokumenata koji želimo da prikažemo.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db.collection("customers").limit(2).get() </a:t>
            </a:r>
            <a:endParaRPr lang="en-US" sz="17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.then(function(querySnapshot) {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querySnapshot.forEach(function(doc) {</a:t>
            </a:r>
            <a:endParaRPr lang="en-US" sz="1700" dirty="0">
              <a:solidFill>
                <a:srgbClr val="DDC237">
                  <a:lumMod val="50000"/>
                </a:srgb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console.log(doc.id, " =&gt; ", doc.data());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.catch(function(error) {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console.log("Error getting documents: ", error);</a:t>
            </a:r>
          </a:p>
          <a:p>
            <a:pPr marL="0" indent="0">
              <a:buNone/>
            </a:pPr>
            <a:r>
              <a:rPr lang="sr-Latn-RS" sz="1700" dirty="0">
                <a:solidFill>
                  <a:srgbClr val="DDC237">
                    <a:lumMod val="50000"/>
                  </a:srgb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endParaRPr lang="sr-Latn-RS" sz="2600" dirty="0"/>
          </a:p>
        </p:txBody>
      </p:sp>
    </p:spTree>
    <p:extLst>
      <p:ext uri="{BB962C8B-B14F-4D97-AF65-F5344CB8AC3E}">
        <p14:creationId xmlns:p14="http://schemas.microsoft.com/office/powerpoint/2010/main" val="5507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Filtriranje dokumenta </a:t>
            </a:r>
            <a:r>
              <a:rPr lang="en-US" sz="3800" dirty="0" err="1"/>
              <a:t>kolekcije</a:t>
            </a:r>
            <a:r>
              <a:rPr lang="sr-Latn-RS" sz="3800" dirty="0"/>
              <a:t> prema poljima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/>
          </a:bodyPr>
          <a:lstStyle/>
          <a:p>
            <a:r>
              <a:rPr lang="sr-Latn-RS" sz="2400" dirty="0"/>
              <a:t>Ukoliko želimo da prikažemo samo određena dokumenta koji zadovoljavaju određeni uslov, koristimo where metodu:</a:t>
            </a:r>
            <a:br>
              <a:rPr lang="sr-Latn-RS" sz="2400" dirty="0"/>
            </a:br>
            <a:r>
              <a:rPr lang="sr-Latn-RS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(field, comparison, value),</a:t>
            </a:r>
            <a:br>
              <a:rPr lang="sr-Latn-RS" sz="2400" dirty="0"/>
            </a:br>
            <a:r>
              <a:rPr lang="sr-Latn-RS" sz="2400" dirty="0"/>
              <a:t>pri čemu je:</a:t>
            </a:r>
          </a:p>
          <a:p>
            <a:pPr lvl="1"/>
            <a:r>
              <a:rPr lang="sr-Latn-RS" sz="2400" dirty="0"/>
              <a:t>Field – string, polje po kojem se vrši poređenje,</a:t>
            </a:r>
          </a:p>
          <a:p>
            <a:pPr lvl="1"/>
            <a:r>
              <a:rPr lang="sr-Latn-RS" sz="2400" dirty="0"/>
              <a:t>Comparison – jedan od sledećih stringova:</a:t>
            </a:r>
            <a:br>
              <a:rPr lang="sr-Latn-RS" sz="2400" dirty="0"/>
            </a:br>
            <a:r>
              <a:rPr lang="en-US" sz="2400" dirty="0"/>
              <a:t>‘&lt;‘, ‘&lt;=‘, ‘==‘, ‘&gt;=‘, ‘&gt;’, ‘array-contains’, ‘in’, ‘array-contains-any’,</a:t>
            </a:r>
            <a:br>
              <a:rPr lang="sr-Latn-RS" sz="2400" dirty="0"/>
            </a:br>
            <a:r>
              <a:rPr lang="sr-Latn-RS" sz="2400" dirty="0"/>
              <a:t>(</a:t>
            </a:r>
            <a:r>
              <a:rPr lang="en-US" sz="2400" dirty="0"/>
              <a:t>array-contains</a:t>
            </a:r>
            <a:r>
              <a:rPr lang="sr-Latn-RS" sz="2400" dirty="0"/>
              <a:t> – kada je polje niz, a traži se jedna vrednost u nizu),</a:t>
            </a:r>
            <a:br>
              <a:rPr lang="sr-Latn-RS" sz="2400" dirty="0"/>
            </a:br>
            <a:r>
              <a:rPr lang="sr-Latn-RS" sz="2400" dirty="0"/>
              <a:t>(in – kada se pita da li je vrednost polja element nekog niza),</a:t>
            </a:r>
            <a:br>
              <a:rPr lang="sr-Latn-RS" sz="2400" dirty="0"/>
            </a:br>
            <a:r>
              <a:rPr lang="sr-Latn-RS" sz="2400" dirty="0"/>
              <a:t>(</a:t>
            </a:r>
            <a:r>
              <a:rPr lang="en-US" sz="2400" dirty="0"/>
              <a:t>array-contains</a:t>
            </a:r>
            <a:r>
              <a:rPr lang="sr-Latn-RS" sz="2400" dirty="0"/>
              <a:t>-any, isto kao </a:t>
            </a:r>
            <a:r>
              <a:rPr lang="en-US" sz="2400" dirty="0"/>
              <a:t>array-contains</a:t>
            </a:r>
            <a:r>
              <a:rPr lang="sr-Latn-RS" sz="2400" dirty="0"/>
              <a:t>, samo više vrednosti),</a:t>
            </a:r>
            <a:endParaRPr lang="en-US" sz="2400" dirty="0"/>
          </a:p>
          <a:p>
            <a:pPr lvl="1"/>
            <a:r>
              <a:rPr lang="en-US" sz="2400" dirty="0"/>
              <a:t>Value – </a:t>
            </a:r>
            <a:r>
              <a:rPr lang="en-US" sz="2400" dirty="0" err="1"/>
              <a:t>vrednost</a:t>
            </a:r>
            <a:r>
              <a:rPr lang="en-US" sz="2400" dirty="0"/>
              <a:t> </a:t>
            </a:r>
            <a:r>
              <a:rPr lang="sr-Latn-RS" sz="2400" dirty="0"/>
              <a:t>po kojoj se vrši poređenje.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940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Primeri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 fontScale="85000" lnSpcReduction="20000"/>
          </a:bodyPr>
          <a:lstStyle/>
          <a:p>
            <a:r>
              <a:rPr lang="sr-Latn-RS" sz="2400" dirty="0"/>
              <a:t>Iz kolekcije </a:t>
            </a:r>
            <a:r>
              <a:rPr lang="sr-Latn-RS" sz="2400" i="1" dirty="0"/>
              <a:t>customers</a:t>
            </a:r>
            <a:r>
              <a:rPr lang="sr-Latn-RS" sz="2400" dirty="0"/>
              <a:t>, pročitati sve klijente sortirane po imenu</a:t>
            </a:r>
            <a:r>
              <a:rPr lang="en-US" sz="2400" dirty="0"/>
              <a:t>.</a:t>
            </a:r>
          </a:p>
          <a:p>
            <a:r>
              <a:rPr lang="sr-Latn-RS" sz="2400" dirty="0"/>
              <a:t>Iz kolekcije </a:t>
            </a:r>
            <a:r>
              <a:rPr lang="sr-Latn-RS" sz="2400" i="1" dirty="0"/>
              <a:t>customers</a:t>
            </a:r>
            <a:r>
              <a:rPr lang="sr-Latn-RS" sz="2400" dirty="0"/>
              <a:t>, pročitati sve klijente koji:</a:t>
            </a:r>
          </a:p>
          <a:p>
            <a:pPr lvl="1"/>
            <a:r>
              <a:rPr lang="sr-Latn-RS" sz="2200" dirty="0"/>
              <a:t>Imaju adresu u Nišu,</a:t>
            </a:r>
          </a:p>
          <a:p>
            <a:pPr lvl="1"/>
            <a:r>
              <a:rPr lang="sr-Latn-RS" sz="2200" dirty="0"/>
              <a:t>Imaju platu veću ili jednaku od 500,</a:t>
            </a:r>
          </a:p>
          <a:p>
            <a:pPr lvl="1"/>
            <a:r>
              <a:rPr lang="sr-Latn-RS" sz="2200" dirty="0"/>
              <a:t>Imaju platu između 300 i 800,</a:t>
            </a:r>
            <a:endParaRPr lang="en-US" sz="2200" dirty="0"/>
          </a:p>
          <a:p>
            <a:pPr lvl="1"/>
            <a:r>
              <a:rPr lang="en-US" sz="2200" dirty="0" err="1"/>
              <a:t>Imaju</a:t>
            </a:r>
            <a:r>
              <a:rPr lang="en-US" sz="2200" dirty="0"/>
              <a:t> </a:t>
            </a:r>
            <a:r>
              <a:rPr lang="en-US" sz="2200" dirty="0" err="1"/>
              <a:t>platu</a:t>
            </a:r>
            <a:r>
              <a:rPr lang="en-US" sz="2200" dirty="0"/>
              <a:t> </a:t>
            </a:r>
            <a:r>
              <a:rPr lang="en-US" sz="2200" dirty="0" err="1"/>
              <a:t>manju</a:t>
            </a:r>
            <a:r>
              <a:rPr lang="en-US" sz="2200" dirty="0"/>
              <a:t> od 900,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imaju</a:t>
            </a:r>
            <a:r>
              <a:rPr lang="en-US" sz="2200" dirty="0"/>
              <a:t> 30 </a:t>
            </a:r>
            <a:r>
              <a:rPr lang="en-US" sz="2200" dirty="0" err="1"/>
              <a:t>godina</a:t>
            </a:r>
            <a:r>
              <a:rPr lang="en-US" sz="2200" dirty="0"/>
              <a:t>,</a:t>
            </a:r>
            <a:endParaRPr lang="sr-Latn-RS" sz="2200" dirty="0"/>
          </a:p>
          <a:p>
            <a:pPr lvl="1"/>
            <a:r>
              <a:rPr lang="sr-Latn-RS" sz="2200" dirty="0"/>
              <a:t>Imaju adresu u Nišu ili Beogradu</a:t>
            </a:r>
            <a:r>
              <a:rPr lang="en-US" sz="2200" dirty="0"/>
              <a:t>,</a:t>
            </a:r>
          </a:p>
          <a:p>
            <a:pPr lvl="1"/>
            <a:r>
              <a:rPr lang="en-US" sz="2200" dirty="0" err="1"/>
              <a:t>Imaju</a:t>
            </a:r>
            <a:r>
              <a:rPr lang="en-US" sz="2200" dirty="0"/>
              <a:t> 22, 25 </a:t>
            </a:r>
            <a:r>
              <a:rPr lang="en-US" sz="2200" dirty="0" err="1"/>
              <a:t>ili</a:t>
            </a:r>
            <a:r>
              <a:rPr lang="en-US" sz="2200" dirty="0"/>
              <a:t> 28 </a:t>
            </a:r>
            <a:r>
              <a:rPr lang="en-US" sz="2200" dirty="0" err="1"/>
              <a:t>godina</a:t>
            </a:r>
            <a:r>
              <a:rPr lang="en-US" sz="2200"/>
              <a:t>.</a:t>
            </a:r>
            <a:endParaRPr lang="sr-Latn-RS" sz="2200" dirty="0"/>
          </a:p>
          <a:p>
            <a:r>
              <a:rPr lang="sr-Latn-RS" sz="2400" dirty="0"/>
              <a:t>Iz kolekcije </a:t>
            </a:r>
            <a:r>
              <a:rPr lang="sr-Latn-RS" sz="2400" i="1" dirty="0"/>
              <a:t>tasks</a:t>
            </a:r>
            <a:r>
              <a:rPr lang="sr-Latn-RS" sz="2400" dirty="0"/>
              <a:t>, pročitati sve zadatke, sortirane po nazivu</a:t>
            </a:r>
            <a:r>
              <a:rPr lang="en-US" sz="2400" dirty="0"/>
              <a:t>.</a:t>
            </a:r>
          </a:p>
          <a:p>
            <a:r>
              <a:rPr lang="sr-Latn-RS" sz="2400" dirty="0"/>
              <a:t>Iz kolekcije </a:t>
            </a:r>
            <a:r>
              <a:rPr lang="sr-Latn-RS" sz="2400" i="1" dirty="0"/>
              <a:t>tasks</a:t>
            </a:r>
            <a:r>
              <a:rPr lang="sr-Latn-RS" sz="2400" dirty="0"/>
              <a:t>, pročitati sve zadatke, i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sr-Latn-RS" sz="2400" dirty="0"/>
              <a:t>:</a:t>
            </a:r>
          </a:p>
          <a:p>
            <a:pPr lvl="1"/>
            <a:r>
              <a:rPr lang="en-US" sz="2200" dirty="0"/>
              <a:t>S</a:t>
            </a:r>
            <a:r>
              <a:rPr lang="sr-Latn-RS" sz="2200" dirty="0"/>
              <a:t>u prioritetni,</a:t>
            </a:r>
          </a:p>
          <a:p>
            <a:pPr lvl="1"/>
            <a:r>
              <a:rPr lang="en-US" sz="2200" dirty="0"/>
              <a:t>T</a:t>
            </a:r>
            <a:r>
              <a:rPr lang="sr-Latn-RS" sz="2200" dirty="0"/>
              <a:t>reba da se izvrše u tekućoj godini,</a:t>
            </a:r>
          </a:p>
          <a:p>
            <a:pPr lvl="1"/>
            <a:r>
              <a:rPr lang="en-US" sz="2200" dirty="0"/>
              <a:t>S</a:t>
            </a:r>
            <a:r>
              <a:rPr lang="sr-Latn-RS" sz="2200" dirty="0"/>
              <a:t>u završeni,</a:t>
            </a:r>
          </a:p>
          <a:p>
            <a:pPr lvl="1"/>
            <a:r>
              <a:rPr lang="en-US" sz="2200" dirty="0"/>
              <a:t>T</a:t>
            </a:r>
            <a:r>
              <a:rPr lang="sr-Latn-RS" sz="2200" dirty="0"/>
              <a:t>ek treba da počnu.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245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2331-0C41-4D61-A321-7F57704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Primeri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FE59-2E3D-404B-8CF8-5C067BE0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4387604"/>
          </a:xfrm>
        </p:spPr>
        <p:txBody>
          <a:bodyPr>
            <a:normAutofit/>
          </a:bodyPr>
          <a:lstStyle/>
          <a:p>
            <a:r>
              <a:rPr lang="sr-Latn-RS" sz="2400" dirty="0"/>
              <a:t>Iz kolekcije </a:t>
            </a:r>
            <a:r>
              <a:rPr lang="sr-Latn-RS" sz="2400" i="1" dirty="0"/>
              <a:t>movies</a:t>
            </a:r>
            <a:r>
              <a:rPr lang="sr-Latn-RS" sz="2400" dirty="0"/>
              <a:t>, pročitati sve filmove:</a:t>
            </a:r>
          </a:p>
          <a:p>
            <a:pPr lvl="1"/>
            <a:r>
              <a:rPr lang="en-US" sz="2200" dirty="0" err="1"/>
              <a:t>Koje</a:t>
            </a:r>
            <a:r>
              <a:rPr lang="en-US" sz="2200" dirty="0"/>
              <a:t> je re</a:t>
            </a:r>
            <a:r>
              <a:rPr lang="sr-Latn-RS" sz="2200" dirty="0"/>
              <a:t>žirao George Lucas,</a:t>
            </a:r>
          </a:p>
          <a:p>
            <a:pPr lvl="1"/>
            <a:r>
              <a:rPr lang="sr-Latn-RS" sz="2200" dirty="0"/>
              <a:t>Čija je ocena između 5 i 10,</a:t>
            </a:r>
            <a:endParaRPr lang="en-US" sz="2200" dirty="0"/>
          </a:p>
          <a:p>
            <a:pPr lvl="1"/>
            <a:r>
              <a:rPr lang="sr-Latn-RS" sz="2200" dirty="0"/>
              <a:t>Kojima je žanr komedija, tragedija ili drama,</a:t>
            </a:r>
            <a:endParaRPr lang="en-US" sz="2200" dirty="0"/>
          </a:p>
          <a:p>
            <a:pPr lvl="1"/>
            <a:r>
              <a:rPr lang="sr-Latn-RS" sz="2200" dirty="0"/>
              <a:t>Koji su izašli u 21. veku</a:t>
            </a:r>
            <a:r>
              <a:rPr lang="en-US" sz="2200" dirty="0"/>
              <a:t>.</a:t>
            </a:r>
            <a:endParaRPr lang="sr-Latn-RS" sz="2200" dirty="0"/>
          </a:p>
          <a:p>
            <a:r>
              <a:rPr lang="sr-Latn-RS" sz="2400" dirty="0"/>
              <a:t>Prikazati sve informacije o najbolje rangiranom filmu.</a:t>
            </a:r>
          </a:p>
          <a:p>
            <a:r>
              <a:rPr lang="sr-Latn-RS" sz="2400" dirty="0"/>
              <a:t>Prikazati sve informacije o najslabije rangiranoj drami.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738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Šta je Cloud Firestore?</a:t>
            </a:r>
            <a:endParaRPr lang="en-US" sz="38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095131"/>
            <a:ext cx="9628632" cy="4552348"/>
          </a:xfrm>
        </p:spPr>
        <p:txBody>
          <a:bodyPr>
            <a:normAutofit/>
          </a:bodyPr>
          <a:lstStyle/>
          <a:p>
            <a:r>
              <a:rPr lang="sr-Latn-RS" sz="2800" dirty="0"/>
              <a:t>Prednosti: automatski se održava baza (postavljanje i održavanje servera, skaliranje upita, mnoštvo ugrađenih biblioteka, mogućnost dobijanja podataka u re</a:t>
            </a:r>
            <a:r>
              <a:rPr lang="en-US" sz="2800" dirty="0"/>
              <a:t>a</a:t>
            </a:r>
            <a:r>
              <a:rPr lang="sr-Latn-RS" sz="2800" dirty="0"/>
              <a:t>lnom vremenu, podrška za rad u offline režimu, ...)</a:t>
            </a:r>
          </a:p>
          <a:p>
            <a:endParaRPr lang="en-US" sz="2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00DD3F-EB41-4C56-8272-F2B37370D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518" y="813214"/>
            <a:ext cx="2422838" cy="66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rodna slika">
            <a:extLst>
              <a:ext uri="{FF2B5EF4-FFF2-40B4-BE49-F238E27FC236}">
                <a16:creationId xmlns:a16="http://schemas.microsoft.com/office/drawing/2014/main" id="{FE38BB80-C4DF-456C-9E93-58598AC74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417" y="3965763"/>
            <a:ext cx="4393165" cy="289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05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Kako formirati Cloud Firestore bazu?</a:t>
            </a:r>
            <a:endParaRPr lang="en-US" sz="38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095131"/>
            <a:ext cx="9628632" cy="4552348"/>
          </a:xfrm>
        </p:spPr>
        <p:txBody>
          <a:bodyPr>
            <a:normAutofit/>
          </a:bodyPr>
          <a:lstStyle/>
          <a:p>
            <a:r>
              <a:rPr lang="sr-Latn-RS" sz="2800" dirty="0"/>
              <a:t>Ulogovati se na sajt: </a:t>
            </a:r>
            <a:r>
              <a:rPr lang="en-US" sz="2800" dirty="0">
                <a:hlinkClick r:id="rId2"/>
              </a:rPr>
              <a:t>https://firebase.google.com/</a:t>
            </a:r>
            <a:r>
              <a:rPr lang="sr-Latn-RS" sz="2800" dirty="0"/>
              <a:t> preko svog Google naloga, i otići u konzolu.</a:t>
            </a:r>
          </a:p>
          <a:p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630049-00D1-4421-A400-B6E9DD49B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68" r="1699" b="13528"/>
          <a:stretch/>
        </p:blipFill>
        <p:spPr>
          <a:xfrm>
            <a:off x="2157273" y="3098305"/>
            <a:ext cx="8665010" cy="36842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4EAAF7-7DF6-48A8-9115-D6C9B429E4BA}"/>
              </a:ext>
            </a:extLst>
          </p:cNvPr>
          <p:cNvSpPr/>
          <p:nvPr/>
        </p:nvSpPr>
        <p:spPr>
          <a:xfrm>
            <a:off x="9854213" y="3000488"/>
            <a:ext cx="656947" cy="42851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Kako formirati Cloud Firestore bazu?</a:t>
            </a:r>
            <a:endParaRPr lang="en-US" sz="38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095131"/>
            <a:ext cx="7704042" cy="4552348"/>
          </a:xfrm>
        </p:spPr>
        <p:txBody>
          <a:bodyPr>
            <a:normAutofit/>
          </a:bodyPr>
          <a:lstStyle/>
          <a:p>
            <a:r>
              <a:rPr lang="sr-Latn-RS" sz="2800" dirty="0"/>
              <a:t>Unutar konzole, kreirati novi projekat, sa imenom </a:t>
            </a:r>
            <a:r>
              <a:rPr lang="sr-Latn-RS" sz="2800" i="1" dirty="0"/>
              <a:t>itbootcamp</a:t>
            </a:r>
            <a:r>
              <a:rPr lang="sr-Latn-RS" sz="2800" dirty="0"/>
              <a:t>.</a:t>
            </a:r>
          </a:p>
          <a:p>
            <a:r>
              <a:rPr lang="sr-Latn-RS" sz="2800" dirty="0"/>
              <a:t>Prikazaće se prozor, gde sa leve strane možete odabrati stavku „Database“.</a:t>
            </a:r>
          </a:p>
          <a:p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1ECE49-E6E4-400E-A496-E8018AB5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69" y="1944263"/>
            <a:ext cx="1713536" cy="48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Cloud Firestore model podataka</a:t>
            </a:r>
            <a:endParaRPr lang="en-US" sz="38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095131"/>
            <a:ext cx="3203063" cy="4552348"/>
          </a:xfrm>
        </p:spPr>
        <p:txBody>
          <a:bodyPr>
            <a:normAutofit/>
          </a:bodyPr>
          <a:lstStyle/>
          <a:p>
            <a:r>
              <a:rPr lang="sr-Latn-RS" sz="2800" dirty="0"/>
              <a:t>Podaci se dele u:</a:t>
            </a:r>
          </a:p>
          <a:p>
            <a:pPr lvl="1"/>
            <a:r>
              <a:rPr lang="sr-Latn-RS" sz="2600" b="1" dirty="0"/>
              <a:t>Kolekcije</a:t>
            </a:r>
            <a:r>
              <a:rPr lang="sr-Latn-RS" sz="2600" dirty="0"/>
              <a:t> (collections),</a:t>
            </a:r>
          </a:p>
          <a:p>
            <a:pPr lvl="1"/>
            <a:r>
              <a:rPr lang="sr-Latn-RS" sz="2600" b="1" dirty="0"/>
              <a:t>Dokumente</a:t>
            </a:r>
            <a:r>
              <a:rPr lang="sr-Latn-RS" sz="2600" dirty="0"/>
              <a:t> (documents),</a:t>
            </a:r>
          </a:p>
          <a:p>
            <a:pPr lvl="1"/>
            <a:r>
              <a:rPr lang="sr-Latn-RS" sz="2600" b="1" dirty="0"/>
              <a:t>Polja</a:t>
            </a:r>
            <a:r>
              <a:rPr lang="sr-Latn-RS" sz="2600" dirty="0"/>
              <a:t> (properties, data).</a:t>
            </a:r>
          </a:p>
          <a:p>
            <a:endParaRPr 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A7056B-6EA1-4040-B75D-45FD15FF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111" y="2028531"/>
            <a:ext cx="7385045" cy="46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55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Cloud Firestore model podataka – primer</a:t>
            </a:r>
            <a:endParaRPr lang="en-US" sz="3800" dirty="0"/>
          </a:p>
        </p:txBody>
      </p:sp>
      <p:pic>
        <p:nvPicPr>
          <p:cNvPr id="8196" name="Picture 4" descr="Srodna slika">
            <a:extLst>
              <a:ext uri="{FF2B5EF4-FFF2-40B4-BE49-F238E27FC236}">
                <a16:creationId xmlns:a16="http://schemas.microsoft.com/office/drawing/2014/main" id="{14CD14C2-0630-4E59-B9A3-DBEE7B24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26"/>
          <a:stretch/>
        </p:blipFill>
        <p:spPr bwMode="auto">
          <a:xfrm>
            <a:off x="2524957" y="1958182"/>
            <a:ext cx="7142085" cy="434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0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Cloud Firestore model podataka – primer</a:t>
            </a:r>
            <a:endParaRPr lang="en-US" sz="3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AD06E6-7BF0-4008-A9C2-CCE3DD640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79"/>
          <a:stretch/>
        </p:blipFill>
        <p:spPr bwMode="auto">
          <a:xfrm>
            <a:off x="2829156" y="4187419"/>
            <a:ext cx="6533687" cy="242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rodna slika">
            <a:extLst>
              <a:ext uri="{FF2B5EF4-FFF2-40B4-BE49-F238E27FC236}">
                <a16:creationId xmlns:a16="http://schemas.microsoft.com/office/drawing/2014/main" id="{B117CDDA-DD2C-496E-B5A4-F989CCEC8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8"/>
          <a:stretch/>
        </p:blipFill>
        <p:spPr bwMode="auto">
          <a:xfrm>
            <a:off x="665824" y="2004449"/>
            <a:ext cx="10830759" cy="200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3800" dirty="0"/>
              <a:t>Cloud Firestore model podataka – primer </a:t>
            </a:r>
            <a:endParaRPr lang="en-US" sz="3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F3E7839-DC7C-4FFE-B6E8-3935F7E15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2095131"/>
            <a:ext cx="5721705" cy="454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E1AE05-0CEF-4E04-A2ED-F3B79E97C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095131"/>
            <a:ext cx="5058496" cy="4552348"/>
          </a:xfrm>
        </p:spPr>
        <p:txBody>
          <a:bodyPr>
            <a:normAutofit lnSpcReduction="10000"/>
          </a:bodyPr>
          <a:lstStyle/>
          <a:p>
            <a:r>
              <a:rPr lang="sr-Latn-RS" sz="2800" b="1" i="1" dirty="0"/>
              <a:t>Dokument</a:t>
            </a:r>
            <a:r>
              <a:rPr lang="sr-Latn-RS" sz="2800" dirty="0"/>
              <a:t> se sastoji od podataka u formatu </a:t>
            </a:r>
            <a:r>
              <a:rPr lang="sr-Latn-RS" sz="2800" b="1" dirty="0"/>
              <a:t>ključ/vrednost</a:t>
            </a:r>
            <a:r>
              <a:rPr lang="sr-Latn-RS" sz="2800" dirty="0"/>
              <a:t>. Na primer, dokument </a:t>
            </a:r>
            <a:r>
              <a:rPr lang="en-US" sz="2800" i="1" dirty="0"/>
              <a:t>user</a:t>
            </a:r>
            <a:r>
              <a:rPr lang="sr-Latn-RS" sz="2800" dirty="0"/>
              <a:t> može da se sastoji od:</a:t>
            </a:r>
          </a:p>
          <a:p>
            <a:pPr lvl="1"/>
            <a:r>
              <a:rPr lang="en-US" sz="2600" dirty="0"/>
              <a:t>name</a:t>
            </a:r>
            <a:r>
              <a:rPr lang="sr-Latn-RS" sz="2600" dirty="0"/>
              <a:t>: </a:t>
            </a:r>
            <a:r>
              <a:rPr lang="en-US" sz="2600" dirty="0"/>
              <a:t>“</a:t>
            </a:r>
            <a:r>
              <a:rPr lang="sr-Latn-RS" sz="2600" dirty="0"/>
              <a:t>S</a:t>
            </a:r>
            <a:r>
              <a:rPr lang="en-US" sz="2600" dirty="0" err="1"/>
              <a:t>tefan</a:t>
            </a:r>
            <a:r>
              <a:rPr lang="en-US" sz="2600" dirty="0"/>
              <a:t>”</a:t>
            </a:r>
          </a:p>
          <a:p>
            <a:pPr lvl="1"/>
            <a:r>
              <a:rPr lang="en-US" sz="2600" dirty="0"/>
              <a:t>surname: “</a:t>
            </a:r>
            <a:r>
              <a:rPr lang="sr-Latn-RS" sz="2600" dirty="0"/>
              <a:t>Stanimirovic</a:t>
            </a:r>
            <a:r>
              <a:rPr lang="en-US" sz="2600" dirty="0"/>
              <a:t>”</a:t>
            </a:r>
          </a:p>
          <a:p>
            <a:pPr lvl="1"/>
            <a:r>
              <a:rPr lang="en-US" sz="2600" dirty="0"/>
              <a:t>age: 31</a:t>
            </a:r>
            <a:endParaRPr lang="sr-Latn-RS" sz="2600" dirty="0"/>
          </a:p>
          <a:p>
            <a:r>
              <a:rPr lang="sr-Latn-RS" sz="2800" b="1" i="1" dirty="0"/>
              <a:t>Kolekcija</a:t>
            </a:r>
            <a:r>
              <a:rPr lang="sr-Latn-RS" sz="2800" dirty="0"/>
              <a:t> se sastoji od dokumenata.</a:t>
            </a:r>
            <a:endParaRPr lang="sr-Latn-RS" sz="26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877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1280</TotalTime>
  <Words>2284</Words>
  <Application>Microsoft Office PowerPoint</Application>
  <PresentationFormat>Widescreen</PresentationFormat>
  <Paragraphs>275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Courier New</vt:lpstr>
      <vt:lpstr>Wingdings</vt:lpstr>
      <vt:lpstr>Educational subjects 16x9</vt:lpstr>
      <vt:lpstr>CLOUD FIRESTORE</vt:lpstr>
      <vt:lpstr>Šta je Cloud Firestore?</vt:lpstr>
      <vt:lpstr>Šta je Cloud Firestore?</vt:lpstr>
      <vt:lpstr>Kako formirati Cloud Firestore bazu?</vt:lpstr>
      <vt:lpstr>Kako formirati Cloud Firestore bazu?</vt:lpstr>
      <vt:lpstr>Cloud Firestore model podataka</vt:lpstr>
      <vt:lpstr>Cloud Firestore model podataka – primer</vt:lpstr>
      <vt:lpstr>Cloud Firestore model podataka – primer</vt:lpstr>
      <vt:lpstr>Cloud Firestore model podataka – primer </vt:lpstr>
      <vt:lpstr>Cloud Firestore model podataka – primer </vt:lpstr>
      <vt:lpstr>Cloud Firestore model podataka – napomene </vt:lpstr>
      <vt:lpstr>Cloud Firestore tipovi podataka</vt:lpstr>
      <vt:lpstr>Primeri</vt:lpstr>
      <vt:lpstr>Povezivanje aplikacije sa bazom</vt:lpstr>
      <vt:lpstr>Čitanje podataka iz dokumenta</vt:lpstr>
      <vt:lpstr>Dodavanje dokumenta u kolekciju</vt:lpstr>
      <vt:lpstr>Dodavanje dokumenta u kolekciju</vt:lpstr>
      <vt:lpstr>Dodavanje dokumenta u kolekciju</vt:lpstr>
      <vt:lpstr>Ažuriranje postojećeg dokumenta iz kolekcije</vt:lpstr>
      <vt:lpstr>Primeri</vt:lpstr>
      <vt:lpstr>Primeri</vt:lpstr>
      <vt:lpstr>Brisanje dokumenta iz kolekcije</vt:lpstr>
      <vt:lpstr>Čitanje dokumenta kao objekta</vt:lpstr>
      <vt:lpstr>Čitanje svih dokumenta kolekcije</vt:lpstr>
      <vt:lpstr>Sortirani prikaz dokumenta kolekcije</vt:lpstr>
      <vt:lpstr>Ograničeni prikaz dokumenta kolekcije</vt:lpstr>
      <vt:lpstr>Filtriranje dokumenta kolekcije prema poljima</vt:lpstr>
      <vt:lpstr>Primeri</vt:lpstr>
      <vt:lpstr>Primeri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FIRESTORE</dc:title>
  <dc:creator>Stefan Stanimirović</dc:creator>
  <cp:lastModifiedBy>Stefan</cp:lastModifiedBy>
  <cp:revision>49</cp:revision>
  <dcterms:created xsi:type="dcterms:W3CDTF">2020-03-15T19:12:48Z</dcterms:created>
  <dcterms:modified xsi:type="dcterms:W3CDTF">2021-06-13T19:50:10Z</dcterms:modified>
</cp:coreProperties>
</file>